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80" r:id="rId3"/>
    <p:sldId id="277" r:id="rId4"/>
    <p:sldId id="281" r:id="rId5"/>
    <p:sldId id="283" r:id="rId6"/>
    <p:sldId id="282" r:id="rId7"/>
    <p:sldId id="279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7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339966"/>
    <a:srgbClr val="EE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82" autoAdjust="0"/>
    <p:restoredTop sz="95193" autoAdjust="0"/>
  </p:normalViewPr>
  <p:slideViewPr>
    <p:cSldViewPr snapToGrid="0" snapToObjects="1">
      <p:cViewPr varScale="1">
        <p:scale>
          <a:sx n="111" d="100"/>
          <a:sy n="111" d="100"/>
        </p:scale>
        <p:origin x="272" y="200"/>
      </p:cViewPr>
      <p:guideLst>
        <p:guide orient="horz" pos="2160"/>
        <p:guide pos="3840"/>
        <p:guide pos="504"/>
        <p:guide orient="horz" pos="864"/>
        <p:guide pos="71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2392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77F0D-3AF4-4A56-B7B6-D3D9E70D8E30}" type="datetimeFigureOut">
              <a:rPr kumimoji="1" lang="ja-JP" altLang="en-US" smtClean="0"/>
              <a:t>2020/11/12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A50B3-9C12-4AE4-AE27-406C57EED193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14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B93B8-4100-174F-93EF-DD6F3A419B51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92573-6724-D04D-A9B0-E7D1119BAD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9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629401"/>
            <a:ext cx="12192000" cy="228600"/>
          </a:xfrm>
          <a:prstGeom prst="rect">
            <a:avLst/>
          </a:prstGeom>
          <a:solidFill>
            <a:srgbClr val="EE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110844" y="0"/>
            <a:ext cx="2357381" cy="2269618"/>
            <a:chOff x="1110844" y="0"/>
            <a:chExt cx="2357381" cy="2269618"/>
          </a:xfrm>
        </p:grpSpPr>
        <p:sp>
          <p:nvSpPr>
            <p:cNvPr id="8" name="Rectangle 4"/>
            <p:cNvSpPr/>
            <p:nvPr/>
          </p:nvSpPr>
          <p:spPr>
            <a:xfrm>
              <a:off x="1195444" y="0"/>
              <a:ext cx="2188182" cy="228600"/>
            </a:xfrm>
            <a:prstGeom prst="rect">
              <a:avLst/>
            </a:prstGeom>
            <a:solidFill>
              <a:srgbClr val="EE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44" y="542836"/>
              <a:ext cx="2357381" cy="1726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21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（白紙）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" y="64239"/>
            <a:ext cx="1150338" cy="842623"/>
          </a:xfrm>
          <a:prstGeom prst="rect">
            <a:avLst/>
          </a:prstGeom>
        </p:spPr>
      </p:pic>
      <p:cxnSp>
        <p:nvCxnSpPr>
          <p:cNvPr id="5" name="直線コネクタ 4"/>
          <p:cNvCxnSpPr/>
          <p:nvPr userDrawn="1"/>
        </p:nvCxnSpPr>
        <p:spPr>
          <a:xfrm>
            <a:off x="1321602" y="811987"/>
            <a:ext cx="1064628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71264" y="6595538"/>
            <a:ext cx="2743200" cy="236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4927621-E520-495D-BD08-CC9BCC2F1DE8}" type="datetimeFigureOut">
              <a:rPr kumimoji="1" lang="ja-JP" altLang="en-US" smtClean="0"/>
              <a:pPr/>
              <a:t>2020/11/12</a:t>
            </a:fld>
            <a:endParaRPr kumimoji="1" lang="ja-JP" altLang="en-US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14464" y="6595538"/>
            <a:ext cx="6363072" cy="236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77536" y="6595538"/>
            <a:ext cx="2743200" cy="236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E7B1C8E-A32B-4B18-A49D-EBD4662223E3}" type="slidenum">
              <a:rPr kumimoji="1" lang="ja-JP" altLang="en-US" smtClean="0"/>
              <a:pPr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72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3" name="Rectangle 6"/>
          <p:cNvSpPr/>
          <p:nvPr userDrawn="1"/>
        </p:nvSpPr>
        <p:spPr>
          <a:xfrm>
            <a:off x="0" y="6629401"/>
            <a:ext cx="12192000" cy="228600"/>
          </a:xfrm>
          <a:prstGeom prst="rect">
            <a:avLst/>
          </a:prstGeom>
          <a:solidFill>
            <a:srgbClr val="EE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2" y="310185"/>
            <a:ext cx="1636787" cy="11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9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（白紙）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977" y="64239"/>
            <a:ext cx="1150338" cy="842623"/>
          </a:xfrm>
          <a:prstGeom prst="rect">
            <a:avLst/>
          </a:prstGeom>
        </p:spPr>
      </p:pic>
      <p:cxnSp>
        <p:nvCxnSpPr>
          <p:cNvPr id="6" name="直線コネクタ 5"/>
          <p:cNvCxnSpPr/>
          <p:nvPr userDrawn="1"/>
        </p:nvCxnSpPr>
        <p:spPr>
          <a:xfrm>
            <a:off x="234011" y="811987"/>
            <a:ext cx="1064628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71264" y="6595538"/>
            <a:ext cx="2743200" cy="236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4927621-E520-495D-BD08-CC9BCC2F1DE8}" type="datetimeFigureOut">
              <a:rPr kumimoji="1" lang="ja-JP" altLang="en-US" smtClean="0"/>
              <a:pPr/>
              <a:t>2020/11/12</a:t>
            </a:fld>
            <a:endParaRPr kumimoji="1" lang="ja-JP" altLang="en-US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14464" y="6595538"/>
            <a:ext cx="6363072" cy="236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77536" y="6595538"/>
            <a:ext cx="2743200" cy="236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E7B1C8E-A32B-4B18-A49D-EBD4662223E3}" type="slidenum">
              <a:rPr kumimoji="1" lang="ja-JP" altLang="en-US" smtClean="0"/>
              <a:pPr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63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エンディング（左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96"/>
          <a:stretch/>
        </p:blipFill>
        <p:spPr>
          <a:xfrm>
            <a:off x="2671821" y="0"/>
            <a:ext cx="9520180" cy="6858000"/>
          </a:xfrm>
          <a:prstGeom prst="rect">
            <a:avLst/>
          </a:prstGeom>
        </p:spPr>
      </p:pic>
      <p:sp>
        <p:nvSpPr>
          <p:cNvPr id="4" name="Rectangle 12"/>
          <p:cNvSpPr/>
          <p:nvPr userDrawn="1"/>
        </p:nvSpPr>
        <p:spPr>
          <a:xfrm>
            <a:off x="0" y="6629401"/>
            <a:ext cx="12192000" cy="228600"/>
          </a:xfrm>
          <a:prstGeom prst="rect">
            <a:avLst/>
          </a:prstGeom>
          <a:solidFill>
            <a:srgbClr val="EE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1073098" y="0"/>
            <a:ext cx="3807830" cy="3567616"/>
            <a:chOff x="1073098" y="0"/>
            <a:chExt cx="3807830" cy="3567616"/>
          </a:xfrm>
        </p:grpSpPr>
        <p:sp>
          <p:nvSpPr>
            <p:cNvPr id="6" name="Rectangle 8"/>
            <p:cNvSpPr/>
            <p:nvPr/>
          </p:nvSpPr>
          <p:spPr>
            <a:xfrm>
              <a:off x="1195444" y="0"/>
              <a:ext cx="3568700" cy="228600"/>
            </a:xfrm>
            <a:prstGeom prst="rect">
              <a:avLst/>
            </a:prstGeom>
            <a:solidFill>
              <a:srgbClr val="EE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098" y="778380"/>
              <a:ext cx="3807830" cy="2789236"/>
            </a:xfrm>
            <a:prstGeom prst="rect">
              <a:avLst/>
            </a:prstGeom>
          </p:spPr>
        </p:pic>
      </p:grpSp>
      <p:sp>
        <p:nvSpPr>
          <p:cNvPr id="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71264" y="6375397"/>
            <a:ext cx="2743200" cy="236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4927621-E520-495D-BD08-CC9BCC2F1DE8}" type="datetimeFigureOut">
              <a:rPr kumimoji="1" lang="ja-JP" altLang="en-US" smtClean="0"/>
              <a:pPr/>
              <a:t>2020/11/12</a:t>
            </a:fld>
            <a:endParaRPr kumimoji="1" lang="ja-JP" altLang="en-US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14464" y="6375397"/>
            <a:ext cx="6363072" cy="236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77536" y="6375397"/>
            <a:ext cx="2743200" cy="236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E7B1C8E-A32B-4B18-A49D-EBD4662223E3}" type="slidenum">
              <a:rPr kumimoji="1" lang="ja-JP" altLang="en-US" smtClean="0"/>
              <a:pPr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22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エンディング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96"/>
          <a:stretch/>
        </p:blipFill>
        <p:spPr>
          <a:xfrm>
            <a:off x="2671821" y="0"/>
            <a:ext cx="9520180" cy="6858000"/>
          </a:xfrm>
          <a:prstGeom prst="rect">
            <a:avLst/>
          </a:prstGeom>
        </p:spPr>
      </p:pic>
      <p:sp>
        <p:nvSpPr>
          <p:cNvPr id="7" name="Rectangle 12"/>
          <p:cNvSpPr/>
          <p:nvPr userDrawn="1"/>
        </p:nvSpPr>
        <p:spPr>
          <a:xfrm>
            <a:off x="0" y="6629401"/>
            <a:ext cx="12192000" cy="228600"/>
          </a:xfrm>
          <a:prstGeom prst="rect">
            <a:avLst/>
          </a:prstGeom>
          <a:solidFill>
            <a:srgbClr val="EE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グループ化 2"/>
          <p:cNvGrpSpPr/>
          <p:nvPr userDrawn="1"/>
        </p:nvGrpSpPr>
        <p:grpSpPr>
          <a:xfrm>
            <a:off x="3595136" y="0"/>
            <a:ext cx="5001728" cy="4722862"/>
            <a:chOff x="2406605" y="0"/>
            <a:chExt cx="5001728" cy="4722862"/>
          </a:xfrm>
        </p:grpSpPr>
        <p:sp>
          <p:nvSpPr>
            <p:cNvPr id="4" name="Rectangle 8"/>
            <p:cNvSpPr/>
            <p:nvPr/>
          </p:nvSpPr>
          <p:spPr>
            <a:xfrm>
              <a:off x="2529434" y="0"/>
              <a:ext cx="4724298" cy="302624"/>
            </a:xfrm>
            <a:prstGeom prst="rect">
              <a:avLst/>
            </a:prstGeom>
            <a:solidFill>
              <a:srgbClr val="EE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図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605" y="1116062"/>
              <a:ext cx="5001728" cy="3606800"/>
            </a:xfrm>
            <a:prstGeom prst="rect">
              <a:avLst/>
            </a:prstGeom>
          </p:spPr>
        </p:pic>
      </p:grpSp>
      <p:sp>
        <p:nvSpPr>
          <p:cNvPr id="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71264" y="6375397"/>
            <a:ext cx="2743200" cy="236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4927621-E520-495D-BD08-CC9BCC2F1DE8}" type="datetimeFigureOut">
              <a:rPr kumimoji="1" lang="ja-JP" altLang="en-US" smtClean="0"/>
              <a:pPr/>
              <a:t>2020/11/12</a:t>
            </a:fld>
            <a:endParaRPr kumimoji="1" lang="ja-JP" altLang="en-US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14464" y="6375397"/>
            <a:ext cx="6363072" cy="236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77536" y="6375397"/>
            <a:ext cx="2743200" cy="2360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E7B1C8E-A32B-4B18-A49D-EBD4662223E3}" type="slidenum">
              <a:rPr kumimoji="1" lang="ja-JP" altLang="en-US" smtClean="0"/>
              <a:pPr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00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06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9" r:id="rId3"/>
    <p:sldLayoutId id="2147483657" r:id="rId4"/>
    <p:sldLayoutId id="2147483658" r:id="rId5"/>
    <p:sldLayoutId id="214748366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5444" y="2221361"/>
            <a:ext cx="10511874" cy="1814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2000" dirty="0">
                <a:ea typeface="Georgia" charset="0"/>
                <a:cs typeface="Georgia" charset="0"/>
              </a:rPr>
              <a:t>Plenary Session 3 – PART A</a:t>
            </a:r>
            <a:r>
              <a:rPr lang="ja-JP" altLang="en-US" sz="2000" dirty="0">
                <a:ea typeface="Georgia" charset="0"/>
                <a:cs typeface="Georgia" charset="0"/>
              </a:rPr>
              <a:t>　</a:t>
            </a:r>
            <a:r>
              <a:rPr lang="en-US" sz="2000" dirty="0" err="1">
                <a:ea typeface="Georgia" charset="0"/>
                <a:cs typeface="Georgia" charset="0"/>
              </a:rPr>
              <a:t>Bioeconomy</a:t>
            </a:r>
            <a:r>
              <a:rPr lang="en-US" sz="2000" dirty="0">
                <a:ea typeface="Georgia" charset="0"/>
                <a:cs typeface="Georgia" charset="0"/>
              </a:rPr>
              <a:t> Innovations, Markets &amp; Consumers</a:t>
            </a:r>
          </a:p>
          <a:p>
            <a:pPr>
              <a:lnSpc>
                <a:spcPts val="4800"/>
              </a:lnSpc>
            </a:pPr>
            <a:r>
              <a:rPr lang="en-US" sz="3600" dirty="0">
                <a:ea typeface="Georgia" charset="0"/>
                <a:cs typeface="Georgia" charset="0"/>
              </a:rPr>
              <a:t>Contribution of balanced amino-acid supplementation in animal feeding to the climate and sustainability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4602" y="4920092"/>
            <a:ext cx="7582796" cy="1350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dirty="0">
                <a:ea typeface="Arial" charset="0"/>
                <a:cs typeface="Arial" charset="0"/>
              </a:rPr>
              <a:t>Hiroyuki Kojima,</a:t>
            </a:r>
            <a:r>
              <a:rPr lang="ja-JP" altLang="en-US" sz="2400" dirty="0">
                <a:ea typeface="Arial" charset="0"/>
                <a:cs typeface="Arial" charset="0"/>
              </a:rPr>
              <a:t> </a:t>
            </a:r>
            <a:r>
              <a:rPr lang="en-US" altLang="ja-JP" sz="2400" dirty="0">
                <a:ea typeface="Arial" charset="0"/>
                <a:cs typeface="Arial" charset="0"/>
              </a:rPr>
              <a:t>Ph.D.</a:t>
            </a:r>
            <a:endParaRPr lang="en-US" sz="2400" dirty="0">
              <a:ea typeface="Arial" charset="0"/>
              <a:cs typeface="Arial" charset="0"/>
            </a:endParaRPr>
          </a:p>
          <a:p>
            <a:pPr algn="ctr">
              <a:lnSpc>
                <a:spcPts val="2100"/>
              </a:lnSpc>
            </a:pPr>
            <a:endParaRPr lang="en-US" sz="2400" dirty="0">
              <a:ea typeface="Arial" charset="0"/>
              <a:cs typeface="Arial" charset="0"/>
            </a:endParaRPr>
          </a:p>
          <a:p>
            <a:pPr algn="ctr">
              <a:lnSpc>
                <a:spcPts val="2100"/>
              </a:lnSpc>
            </a:pPr>
            <a:r>
              <a:rPr lang="en-US" sz="2400" dirty="0">
                <a:ea typeface="Arial" charset="0"/>
                <a:cs typeface="Arial" charset="0"/>
              </a:rPr>
              <a:t>Chief Innovation Officer, Ajinomoto Co., Inc.</a:t>
            </a:r>
          </a:p>
          <a:p>
            <a:pPr algn="ctr">
              <a:lnSpc>
                <a:spcPts val="2100"/>
              </a:lnSpc>
            </a:pPr>
            <a:endParaRPr lang="en-US" sz="2400" dirty="0">
              <a:ea typeface="Arial" charset="0"/>
              <a:cs typeface="Arial" charset="0"/>
            </a:endParaRPr>
          </a:p>
          <a:p>
            <a:pPr algn="ctr">
              <a:lnSpc>
                <a:spcPts val="2100"/>
              </a:lnSpc>
            </a:pPr>
            <a:r>
              <a:rPr lang="en-US" sz="2400" dirty="0">
                <a:ea typeface="Arial" charset="0"/>
                <a:cs typeface="Arial" charset="0"/>
              </a:rPr>
              <a:t>November 19, 2020</a:t>
            </a:r>
          </a:p>
        </p:txBody>
      </p:sp>
    </p:spTree>
    <p:extLst>
      <p:ext uri="{BB962C8B-B14F-4D97-AF65-F5344CB8AC3E}">
        <p14:creationId xmlns:p14="http://schemas.microsoft.com/office/powerpoint/2010/main" val="76773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1806750" y="136702"/>
            <a:ext cx="6790109" cy="556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2800" b="1" dirty="0">
                <a:ea typeface="Georgia" charset="0"/>
                <a:cs typeface="Georgia" charset="0"/>
              </a:rPr>
              <a:t>Production of Amino Acids and </a:t>
            </a:r>
            <a:r>
              <a:rPr lang="en-US" sz="2800" b="1" dirty="0" err="1">
                <a:ea typeface="Georgia" charset="0"/>
                <a:cs typeface="Georgia" charset="0"/>
              </a:rPr>
              <a:t>Bioeconomy</a:t>
            </a:r>
            <a:r>
              <a:rPr lang="en-US" sz="2800" b="1" dirty="0">
                <a:ea typeface="Georgia" charset="0"/>
                <a:cs typeface="Georgia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2BC131-864B-4C17-B373-B3B92B9778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23" y="3093583"/>
            <a:ext cx="5308643" cy="373880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81F285B-AB53-41DA-A123-808C563A4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81" y="880666"/>
            <a:ext cx="5591728" cy="2157325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20CCBF5E-F350-473D-A6FD-AF7EFA41AF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45" y="2088342"/>
            <a:ext cx="827419" cy="823176"/>
          </a:xfrm>
          <a:prstGeom prst="rect">
            <a:avLst/>
          </a:prstGeom>
        </p:spPr>
      </p:pic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88C48242-5FF2-4DC3-9056-235C1DB4BE77}"/>
              </a:ext>
            </a:extLst>
          </p:cNvPr>
          <p:cNvSpPr/>
          <p:nvPr/>
        </p:nvSpPr>
        <p:spPr>
          <a:xfrm>
            <a:off x="7480519" y="1996337"/>
            <a:ext cx="2928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Yu Gothic" panose="020B0400000000000000" pitchFamily="50" charset="-128"/>
                <a:cs typeface="+mn-cs"/>
              </a:rPr>
              <a:t>1. Nutritional Benefit</a:t>
            </a:r>
            <a:endParaRPr kumimoji="0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Yu Gothic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Yu Gothic" panose="020B0400000000000000" pitchFamily="50" charset="-128"/>
                <a:cs typeface="+mn-cs"/>
              </a:rPr>
              <a:t>2. Taste Benefit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Yu Gothic" panose="020B0400000000000000" pitchFamily="50" charset="-128"/>
                <a:cs typeface="+mn-cs"/>
              </a:rPr>
              <a:t>3. 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Yu Gothic" panose="020B0400000000000000" pitchFamily="50" charset="-128"/>
                <a:cs typeface="+mn-cs"/>
              </a:rPr>
              <a:t>Health Benefits</a:t>
            </a: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5918F098-C561-4EE4-9B18-78A930866A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98" y="4393974"/>
            <a:ext cx="1011911" cy="1011911"/>
          </a:xfrm>
          <a:prstGeom prst="rect">
            <a:avLst/>
          </a:prstGeom>
        </p:spPr>
      </p:pic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4BCF43E-CA03-4B7B-9715-784649024F45}"/>
              </a:ext>
            </a:extLst>
          </p:cNvPr>
          <p:cNvSpPr/>
          <p:nvPr/>
        </p:nvSpPr>
        <p:spPr>
          <a:xfrm>
            <a:off x="7487595" y="4556386"/>
            <a:ext cx="4640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Yu Gothic" panose="020B0400000000000000" pitchFamily="50" charset="-128"/>
                <a:cs typeface="+mn-cs"/>
              </a:rPr>
              <a:t>1. </a:t>
            </a:r>
            <a:r>
              <a:rPr lang="en-US" altLang="ja-JP" b="1" dirty="0">
                <a:solidFill>
                  <a:srgbClr val="333333"/>
                </a:solidFill>
                <a:latin typeface="Calibri"/>
                <a:ea typeface="Yu Gothic" panose="020B0400000000000000" pitchFamily="50" charset="-128"/>
              </a:rPr>
              <a:t>Feed amino acid market: &gt;5</a:t>
            </a:r>
            <a:r>
              <a:rPr lang="en-US" altLang="ja-JP" b="1" dirty="0">
                <a:solidFill>
                  <a:srgbClr val="333333"/>
                </a:solidFill>
              </a:rPr>
              <a:t> billion USD</a:t>
            </a:r>
            <a:endParaRPr kumimoji="0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Yu Gothic" panose="020B0400000000000000" pitchFamily="50" charset="-128"/>
              <a:cs typeface="+mn-cs"/>
            </a:endParaRPr>
          </a:p>
          <a:p>
            <a:pPr fontAlgn="base"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Yu Gothic" panose="020B0400000000000000" pitchFamily="50" charset="-128"/>
                <a:cs typeface="+mn-cs"/>
              </a:rPr>
              <a:t>2. </a:t>
            </a:r>
            <a:r>
              <a:rPr lang="en-US" altLang="ja-JP" b="1" dirty="0">
                <a:solidFill>
                  <a:srgbClr val="333333"/>
                </a:solidFill>
              </a:rPr>
              <a:t>Feed amino acid production: &gt;5 million tons</a:t>
            </a:r>
            <a:endParaRPr lang="en-US" altLang="ja-JP" dirty="0">
              <a:solidFill>
                <a:srgbClr val="333333"/>
              </a:solidFill>
            </a:endParaRP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2C41244A-7A1E-4727-8DE4-D45C558D82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569" y="3066771"/>
            <a:ext cx="1357844" cy="1357844"/>
          </a:xfrm>
          <a:prstGeom prst="rect">
            <a:avLst/>
          </a:prstGeom>
        </p:spPr>
      </p:pic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CE129AD-1178-4DD1-A763-C521776CCF4B}"/>
              </a:ext>
            </a:extLst>
          </p:cNvPr>
          <p:cNvSpPr/>
          <p:nvPr/>
        </p:nvSpPr>
        <p:spPr>
          <a:xfrm>
            <a:off x="7480519" y="3385285"/>
            <a:ext cx="4052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Yu Gothic" panose="020B0400000000000000" pitchFamily="50" charset="-128"/>
                <a:cs typeface="+mn-cs"/>
              </a:rPr>
              <a:t>1. G</a:t>
            </a:r>
            <a:r>
              <a:rPr lang="en-US" altLang="ja-JP" b="1" dirty="0">
                <a:solidFill>
                  <a:srgbClr val="333333"/>
                </a:solidFill>
              </a:rPr>
              <a:t>lobal market: &gt;20 billion USD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Yu Gothic" panose="020B0400000000000000" pitchFamily="50" charset="-128"/>
                <a:cs typeface="+mn-cs"/>
              </a:rPr>
              <a:t>2. &gt;6% Increase estimated until 2027</a:t>
            </a:r>
            <a:endParaRPr kumimoji="0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Yu Gothic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5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1896527" y="136618"/>
            <a:ext cx="8398944" cy="556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2800" b="1" dirty="0">
                <a:ea typeface="Georgia" charset="0"/>
                <a:cs typeface="Georgia" charset="0"/>
              </a:rPr>
              <a:t>Importance of Balanced Amino Acid in feed</a:t>
            </a:r>
            <a:endParaRPr lang="en-US" sz="2800" b="1" dirty="0">
              <a:solidFill>
                <a:schemeClr val="bg1">
                  <a:lumMod val="50000"/>
                </a:schemeClr>
              </a:solidFill>
              <a:ea typeface="Georgia" charset="0"/>
              <a:cs typeface="Georgia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595DE42-C56E-4A0C-8FEC-C537D8F8CFC2}"/>
              </a:ext>
            </a:extLst>
          </p:cNvPr>
          <p:cNvSpPr/>
          <p:nvPr/>
        </p:nvSpPr>
        <p:spPr>
          <a:xfrm>
            <a:off x="5893396" y="2857414"/>
            <a:ext cx="35564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Water Resources and Industry 21, 100108. 2019. </a:t>
            </a:r>
            <a:endParaRPr lang="ja-JP" altLang="en-US" sz="1200" dirty="0"/>
          </a:p>
        </p:txBody>
      </p:sp>
      <p:pic>
        <p:nvPicPr>
          <p:cNvPr id="11" name="Picture 3" descr="Barrel theory, a model of the Liebig law of the minimum">
            <a:extLst>
              <a:ext uri="{FF2B5EF4-FFF2-40B4-BE49-F238E27FC236}">
                <a16:creationId xmlns:a16="http://schemas.microsoft.com/office/drawing/2014/main" id="{C8513A35-7D4D-4410-B9D2-E2046D9DB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7" y="1302599"/>
            <a:ext cx="12011265" cy="494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5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C6CE85B-7109-4889-90BB-AF211ECAB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B1C8E-A32B-4B18-A49D-EBD4662223E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7956634F-2F0D-48BE-91A3-A051A8FD53DE}"/>
              </a:ext>
            </a:extLst>
          </p:cNvPr>
          <p:cNvSpPr txBox="1">
            <a:spLocks/>
          </p:cNvSpPr>
          <p:nvPr/>
        </p:nvSpPr>
        <p:spPr>
          <a:xfrm>
            <a:off x="7621587" y="6310215"/>
            <a:ext cx="2057400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EB87E7-DB7B-4E99-8DE6-48B90502FC4D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2B3D70E1-37BB-4A1A-B0C4-0ED3D9C26C27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3555903"/>
            <a:ext cx="8151812" cy="2419350"/>
            <a:chOff x="295" y="2215"/>
            <a:chExt cx="5135" cy="1524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71C28FD1-E126-4B1D-A34D-BF71DBCF5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215"/>
              <a:ext cx="5135" cy="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100627CE-3819-4718-AD64-BFD0CA408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2552"/>
              <a:ext cx="681" cy="28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200" b="1" dirty="0"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50 mt SBM; </a:t>
              </a:r>
              <a:r>
                <a:rPr lang="en-US" altLang="ja-JP" sz="1200" b="1" dirty="0">
                  <a:solidFill>
                    <a:srgbClr val="336600"/>
                  </a:solidFill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24 ha</a:t>
              </a:r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22CF7254-7EC0-42B2-9928-37B2E5ABA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523"/>
              <a:ext cx="816" cy="409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200" b="1" dirty="0"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Raw ingredient for 1.5 mt Lys ; </a:t>
              </a:r>
              <a:r>
                <a:rPr lang="en-US" altLang="ja-JP" sz="1200" b="1" dirty="0">
                  <a:solidFill>
                    <a:srgbClr val="336600"/>
                  </a:solidFill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0.6 ha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19ACD122-D8D2-450B-B982-E5F5FD70D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326"/>
              <a:ext cx="861" cy="28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200" b="1" dirty="0"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48.5 mt Corn; </a:t>
              </a:r>
              <a:r>
                <a:rPr lang="en-US" altLang="ja-JP" sz="1200" b="1" dirty="0">
                  <a:solidFill>
                    <a:srgbClr val="336600"/>
                  </a:solidFill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5.6 ha</a:t>
              </a:r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F166A0A5-1F80-44C3-A863-64C77761C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3" y="2410"/>
              <a:ext cx="861" cy="174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200" b="1" dirty="0">
                  <a:solidFill>
                    <a:schemeClr val="bg1"/>
                  </a:solidFill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70%</a:t>
              </a:r>
              <a:r>
                <a:rPr lang="ja-JP" altLang="en-US" sz="1200" b="1" dirty="0">
                  <a:solidFill>
                    <a:schemeClr val="bg1"/>
                  </a:solidFill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</a:t>
              </a:r>
              <a:r>
                <a:rPr lang="en-US" altLang="ja-JP" sz="1200" b="1" dirty="0">
                  <a:solidFill>
                    <a:schemeClr val="bg1"/>
                  </a:solidFill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Reduction</a:t>
              </a:r>
            </a:p>
          </p:txBody>
        </p:sp>
      </p:grpSp>
      <p:sp>
        <p:nvSpPr>
          <p:cNvPr id="10" name="AutoShape 7">
            <a:extLst>
              <a:ext uri="{FF2B5EF4-FFF2-40B4-BE49-F238E27FC236}">
                <a16:creationId xmlns:a16="http://schemas.microsoft.com/office/drawing/2014/main" id="{0F88945A-75BE-4E93-A89C-405CE80D9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03814"/>
            <a:ext cx="4032250" cy="71913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800000"/>
                </a:solidFill>
              </a:rPr>
              <a:t>Saving 12 ha farmland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800000"/>
                </a:solidFill>
              </a:rPr>
              <a:t>by using 1 mt lysine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B40836F8-7923-4352-898B-61977714C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2" y="5975252"/>
            <a:ext cx="3960813" cy="5762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24 - (5.6 +0.6) = 17.8 ha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Saving 17.8 ha farmland by 1.5 mt lysine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0A0A5D7A-6BC9-4D64-815F-8681C810C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6046689"/>
            <a:ext cx="360362" cy="288925"/>
          </a:xfrm>
          <a:prstGeom prst="rightArrow">
            <a:avLst>
              <a:gd name="adj1" fmla="val 50000"/>
              <a:gd name="adj2" fmla="val 3118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6A784F5D-0682-480C-87F3-E784715F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934" y="1986756"/>
            <a:ext cx="1512888" cy="1743067"/>
          </a:xfrm>
          <a:prstGeom prst="can">
            <a:avLst>
              <a:gd name="adj" fmla="val 30808"/>
            </a:avLst>
          </a:prstGeom>
          <a:gradFill rotWithShape="1">
            <a:gsLst>
              <a:gs pos="0">
                <a:srgbClr val="00C200"/>
              </a:gs>
              <a:gs pos="50000">
                <a:srgbClr val="00FF00"/>
              </a:gs>
              <a:gs pos="100000">
                <a:srgbClr val="00C2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Corn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700mt</a:t>
            </a: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2A2C39C3-9C43-488C-85F0-43032BBA0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934" y="1465075"/>
            <a:ext cx="1512888" cy="1108066"/>
          </a:xfrm>
          <a:prstGeom prst="can">
            <a:avLst>
              <a:gd name="adj" fmla="val 31324"/>
            </a:avLst>
          </a:prstGeom>
          <a:gradFill rotWithShape="1">
            <a:gsLst>
              <a:gs pos="0">
                <a:srgbClr val="DC8400"/>
              </a:gs>
              <a:gs pos="50000">
                <a:srgbClr val="FF9900"/>
              </a:gs>
              <a:gs pos="100000">
                <a:srgbClr val="DC84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400" b="1" dirty="0">
              <a:solidFill>
                <a:srgbClr val="000000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Soy Bean Meal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250mt</a:t>
            </a: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E015A80E-9D83-433D-9462-53A8D9445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933" y="1289835"/>
            <a:ext cx="1512889" cy="6350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DC84B0"/>
              </a:gs>
              <a:gs pos="50000">
                <a:srgbClr val="FF99CC"/>
              </a:gs>
              <a:gs pos="100000">
                <a:srgbClr val="DC84B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Others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9C021BED-957E-4E8E-BEC9-F52638D4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610268"/>
            <a:ext cx="1512888" cy="2088036"/>
          </a:xfrm>
          <a:prstGeom prst="can">
            <a:avLst>
              <a:gd name="adj" fmla="val 30012"/>
            </a:avLst>
          </a:prstGeom>
          <a:gradFill rotWithShape="1">
            <a:gsLst>
              <a:gs pos="0">
                <a:srgbClr val="00C200"/>
              </a:gs>
              <a:gs pos="50000">
                <a:srgbClr val="00FF00"/>
              </a:gs>
              <a:gs pos="100000">
                <a:srgbClr val="00C2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400" b="1" dirty="0">
              <a:solidFill>
                <a:srgbClr val="000000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Corn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748.5mt</a:t>
            </a: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FE4EB3D5-9610-48D6-822F-1B1BDDBC4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511589"/>
            <a:ext cx="1512888" cy="996089"/>
          </a:xfrm>
          <a:prstGeom prst="can">
            <a:avLst>
              <a:gd name="adj" fmla="val 38421"/>
            </a:avLst>
          </a:prstGeom>
          <a:gradFill rotWithShape="1">
            <a:gsLst>
              <a:gs pos="0">
                <a:srgbClr val="DC8400"/>
              </a:gs>
              <a:gs pos="50000">
                <a:srgbClr val="FF9900"/>
              </a:gs>
              <a:gs pos="100000">
                <a:srgbClr val="DC84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400" b="1" dirty="0">
              <a:solidFill>
                <a:srgbClr val="000000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400" b="1" dirty="0">
              <a:solidFill>
                <a:srgbClr val="000000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Soy Bean Meal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200mt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209E78C1-8700-439C-8675-DA5F363CD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6" y="1639156"/>
            <a:ext cx="1512888" cy="460535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DC0000"/>
              </a:gs>
              <a:gs pos="50000">
                <a:srgbClr val="FF0000"/>
              </a:gs>
              <a:gs pos="100000">
                <a:srgbClr val="DC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A12A3806-960B-4B2D-BFFC-79A6B55B0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215259"/>
            <a:ext cx="1512888" cy="727269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DC84B0"/>
              </a:gs>
              <a:gs pos="50000">
                <a:srgbClr val="FF99CC"/>
              </a:gs>
              <a:gs pos="100000">
                <a:srgbClr val="DC84B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Others</a:t>
            </a:r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A9B341C2-15DD-4EBB-944C-D7AA3E550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2256853"/>
            <a:ext cx="2014538" cy="360363"/>
          </a:xfrm>
          <a:prstGeom prst="leftRightArrow">
            <a:avLst>
              <a:gd name="adj1" fmla="val 49778"/>
              <a:gd name="adj2" fmla="val 910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86A1B355-CE9B-4214-985D-900FA244E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307" y="1697817"/>
            <a:ext cx="2087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b="1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Nutritionally equivalent for animals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0878EDA3-33DD-4942-B23A-BD59F7B7A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57" y="878699"/>
            <a:ext cx="186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u="sng" dirty="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Normal Diet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514B3E77-CA71-4F7E-8E41-6C44F86B5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969" y="872317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600" b="1" u="sng" dirty="0">
                <a:solidFill>
                  <a:srgbClr val="00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Low Protein Diet</a:t>
            </a:r>
          </a:p>
        </p:txBody>
      </p:sp>
      <p:sp>
        <p:nvSpPr>
          <p:cNvPr id="24" name="AutoShape 21">
            <a:extLst>
              <a:ext uri="{FF2B5EF4-FFF2-40B4-BE49-F238E27FC236}">
                <a16:creationId xmlns:a16="http://schemas.microsoft.com/office/drawing/2014/main" id="{E69686EA-C190-4795-892E-18959F3A5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5181" y="1570795"/>
            <a:ext cx="1727199" cy="647700"/>
          </a:xfrm>
          <a:prstGeom prst="wedgeRoundRectCallout">
            <a:avLst>
              <a:gd name="adj1" fmla="val -82245"/>
              <a:gd name="adj2" fmla="val 7352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800" b="1" dirty="0">
                <a:solidFill>
                  <a:srgbClr val="FF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Lysine 1.5</a:t>
            </a:r>
            <a:r>
              <a:rPr lang="ja-JP" altLang="en-US" sz="1800" b="1" dirty="0">
                <a:solidFill>
                  <a:srgbClr val="FF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mt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5D1DFFE4-0F48-4CDD-8223-750ACC2F0A6A}"/>
              </a:ext>
            </a:extLst>
          </p:cNvPr>
          <p:cNvSpPr txBox="1"/>
          <p:nvPr/>
        </p:nvSpPr>
        <p:spPr>
          <a:xfrm>
            <a:off x="1547813" y="175221"/>
            <a:ext cx="10397972" cy="556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2800" b="1" dirty="0">
                <a:ea typeface="Georgia" charset="0"/>
                <a:cs typeface="Georgia" charset="0"/>
              </a:rPr>
              <a:t>Conservation of natural protein sources and effective use of farmland</a:t>
            </a:r>
          </a:p>
        </p:txBody>
      </p:sp>
    </p:spTree>
    <p:extLst>
      <p:ext uri="{BB962C8B-B14F-4D97-AF65-F5344CB8AC3E}">
        <p14:creationId xmlns:p14="http://schemas.microsoft.com/office/powerpoint/2010/main" val="8929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9AC8D7A-D9E7-45D1-AE88-4D1871FCC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7B1C8E-A32B-4B18-A49D-EBD4662223E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3" name="Picture 2" descr="image003">
            <a:extLst>
              <a:ext uri="{FF2B5EF4-FFF2-40B4-BE49-F238E27FC236}">
                <a16:creationId xmlns:a16="http://schemas.microsoft.com/office/drawing/2014/main" id="{2497F1C9-2E01-446C-B7DC-E142B8606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617" y="910760"/>
            <a:ext cx="9914766" cy="592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E09C65E-5E3D-43C1-97CB-DBDDB1AED247}"/>
              </a:ext>
            </a:extLst>
          </p:cNvPr>
          <p:cNvSpPr/>
          <p:nvPr/>
        </p:nvSpPr>
        <p:spPr>
          <a:xfrm>
            <a:off x="8383739" y="6558249"/>
            <a:ext cx="35564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Water Resources and Industry 21, 100108. 2019. </a:t>
            </a:r>
            <a:endParaRPr lang="ja-JP" altLang="en-US" sz="1200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8D1FE80F-AA78-4173-B47B-57F6508BBC8B}"/>
              </a:ext>
            </a:extLst>
          </p:cNvPr>
          <p:cNvSpPr txBox="1"/>
          <p:nvPr/>
        </p:nvSpPr>
        <p:spPr>
          <a:xfrm>
            <a:off x="1645379" y="137390"/>
            <a:ext cx="9971997" cy="556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2800" b="1" dirty="0">
                <a:ea typeface="Georgia" charset="0"/>
                <a:cs typeface="Georgia" charset="0"/>
              </a:rPr>
              <a:t>Reduction of protein levels and the associated nitrogen excretion</a:t>
            </a:r>
          </a:p>
        </p:txBody>
      </p:sp>
    </p:spTree>
    <p:extLst>
      <p:ext uri="{BB962C8B-B14F-4D97-AF65-F5344CB8AC3E}">
        <p14:creationId xmlns:p14="http://schemas.microsoft.com/office/powerpoint/2010/main" val="73053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6F34A4F-EE21-41A8-B8BA-3BDEBCBC7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536" y="6595538"/>
            <a:ext cx="2743200" cy="236008"/>
          </a:xfrm>
        </p:spPr>
        <p:txBody>
          <a:bodyPr/>
          <a:lstStyle/>
          <a:p>
            <a:fld id="{6E7B1C8E-A32B-4B18-A49D-EBD4662223E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C1185943-9B2A-44BB-8CED-435A1B3160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282" y="825008"/>
            <a:ext cx="9161105" cy="600653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0401F50-EBF7-45F4-B745-787AAE2A224B}"/>
              </a:ext>
            </a:extLst>
          </p:cNvPr>
          <p:cNvSpPr/>
          <p:nvPr/>
        </p:nvSpPr>
        <p:spPr>
          <a:xfrm>
            <a:off x="7905937" y="6581001"/>
            <a:ext cx="25365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</a:rPr>
              <a:t>Ajinomoto Animal Nutrition Europe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34C78-D2CE-4250-8A69-FB4B22C5830A}"/>
              </a:ext>
            </a:extLst>
          </p:cNvPr>
          <p:cNvSpPr txBox="1"/>
          <p:nvPr/>
        </p:nvSpPr>
        <p:spPr>
          <a:xfrm>
            <a:off x="1765301" y="137390"/>
            <a:ext cx="5137670" cy="556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2800" b="1" dirty="0">
                <a:ea typeface="Georgia" charset="0"/>
                <a:cs typeface="Georgia" charset="0"/>
              </a:rPr>
              <a:t>Solving Environmental Problems</a:t>
            </a:r>
          </a:p>
        </p:txBody>
      </p:sp>
    </p:spTree>
    <p:extLst>
      <p:ext uri="{BB962C8B-B14F-4D97-AF65-F5344CB8AC3E}">
        <p14:creationId xmlns:p14="http://schemas.microsoft.com/office/powerpoint/2010/main" val="326600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6400F68F-1DD1-4803-BD2F-ACFB88953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652" y="853220"/>
            <a:ext cx="6751116" cy="2656608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9CE2B22B-2A1C-4C45-856E-17E87782E59E}"/>
              </a:ext>
            </a:extLst>
          </p:cNvPr>
          <p:cNvSpPr txBox="1"/>
          <p:nvPr/>
        </p:nvSpPr>
        <p:spPr>
          <a:xfrm>
            <a:off x="1660435" y="119371"/>
            <a:ext cx="9522773" cy="556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2800" b="1" dirty="0">
                <a:ea typeface="Georgia" charset="0"/>
                <a:cs typeface="Georgia" charset="0"/>
              </a:rPr>
              <a:t>For More Sustainable Amino Acid Production and Future</a:t>
            </a:r>
          </a:p>
        </p:txBody>
      </p:sp>
      <p:sp>
        <p:nvSpPr>
          <p:cNvPr id="5" name="角丸四角形 3">
            <a:extLst>
              <a:ext uri="{FF2B5EF4-FFF2-40B4-BE49-F238E27FC236}">
                <a16:creationId xmlns:a16="http://schemas.microsoft.com/office/drawing/2014/main" id="{5906DADE-F46B-4769-AFC2-02A605342330}"/>
              </a:ext>
            </a:extLst>
          </p:cNvPr>
          <p:cNvSpPr/>
          <p:nvPr/>
        </p:nvSpPr>
        <p:spPr>
          <a:xfrm>
            <a:off x="3847343" y="4954790"/>
            <a:ext cx="1021180" cy="6043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22D6BFF-42C8-46C3-9CA4-FA226D3A6C54}"/>
              </a:ext>
            </a:extLst>
          </p:cNvPr>
          <p:cNvSpPr/>
          <p:nvPr/>
        </p:nvSpPr>
        <p:spPr>
          <a:xfrm>
            <a:off x="1229884" y="4667338"/>
            <a:ext cx="1152525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Carbon</a:t>
            </a: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H</a:t>
            </a:r>
            <a:r>
              <a:rPr kumimoji="1" lang="en-US" altLang="ja-JP" sz="1600" baseline="-25000" dirty="0">
                <a:solidFill>
                  <a:schemeClr val="tx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2</a:t>
            </a:r>
            <a:r>
              <a:rPr kumimoji="1" lang="en-US" altLang="ja-JP" sz="1600" dirty="0">
                <a:solidFill>
                  <a:schemeClr val="tx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O</a:t>
            </a:r>
            <a:endParaRPr kumimoji="1" lang="ja-JP" altLang="en-US" sz="1600" dirty="0">
              <a:solidFill>
                <a:schemeClr val="tx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FEC87C5-BCE7-4B52-9A8D-2F8F4C893249}"/>
              </a:ext>
            </a:extLst>
          </p:cNvPr>
          <p:cNvCxnSpPr>
            <a:cxnSpLocks/>
          </p:cNvCxnSpPr>
          <p:nvPr/>
        </p:nvCxnSpPr>
        <p:spPr>
          <a:xfrm>
            <a:off x="2077364" y="5037437"/>
            <a:ext cx="5932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A3CCED3-735D-475C-9500-2D33B8F409E5}"/>
              </a:ext>
            </a:extLst>
          </p:cNvPr>
          <p:cNvSpPr/>
          <p:nvPr/>
        </p:nvSpPr>
        <p:spPr>
          <a:xfrm>
            <a:off x="2265744" y="4674716"/>
            <a:ext cx="1152525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aseline="-25000" dirty="0">
              <a:solidFill>
                <a:schemeClr val="tx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FF37BA2-D79C-44DC-9468-56C2DAAAF755}"/>
              </a:ext>
            </a:extLst>
          </p:cNvPr>
          <p:cNvCxnSpPr>
            <a:cxnSpLocks/>
          </p:cNvCxnSpPr>
          <p:nvPr/>
        </p:nvCxnSpPr>
        <p:spPr>
          <a:xfrm>
            <a:off x="2944051" y="5039592"/>
            <a:ext cx="6125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84C2533-7839-4CCB-A793-28A512F5473F}"/>
              </a:ext>
            </a:extLst>
          </p:cNvPr>
          <p:cNvCxnSpPr>
            <a:cxnSpLocks/>
          </p:cNvCxnSpPr>
          <p:nvPr/>
        </p:nvCxnSpPr>
        <p:spPr>
          <a:xfrm flipV="1">
            <a:off x="3556605" y="5035387"/>
            <a:ext cx="0" cy="450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C89C6D9-2A54-4C34-9042-2345BEC11F5C}"/>
              </a:ext>
            </a:extLst>
          </p:cNvPr>
          <p:cNvSpPr/>
          <p:nvPr/>
        </p:nvSpPr>
        <p:spPr>
          <a:xfrm>
            <a:off x="1216499" y="5170303"/>
            <a:ext cx="1152525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Air</a:t>
            </a:r>
            <a:endParaRPr kumimoji="1" lang="ja-JP" altLang="en-US" sz="1600" baseline="-25000" dirty="0">
              <a:solidFill>
                <a:schemeClr val="tx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DB2F1DB-D2B8-4D01-8DAC-61B43C526498}"/>
              </a:ext>
            </a:extLst>
          </p:cNvPr>
          <p:cNvSpPr/>
          <p:nvPr/>
        </p:nvSpPr>
        <p:spPr>
          <a:xfrm>
            <a:off x="6204684" y="5641704"/>
            <a:ext cx="1137150" cy="760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aseline="-25000" dirty="0">
              <a:solidFill>
                <a:schemeClr val="tx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C06A687-97EE-45D7-8F60-B04122BA443E}"/>
              </a:ext>
            </a:extLst>
          </p:cNvPr>
          <p:cNvCxnSpPr>
            <a:cxnSpLocks/>
          </p:cNvCxnSpPr>
          <p:nvPr/>
        </p:nvCxnSpPr>
        <p:spPr>
          <a:xfrm flipV="1">
            <a:off x="3561367" y="5264660"/>
            <a:ext cx="28594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959F903-83F8-43BC-996D-24CDE426D54B}"/>
              </a:ext>
            </a:extLst>
          </p:cNvPr>
          <p:cNvSpPr/>
          <p:nvPr/>
        </p:nvSpPr>
        <p:spPr>
          <a:xfrm>
            <a:off x="3787004" y="4954790"/>
            <a:ext cx="1152519" cy="60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Ammonia</a:t>
            </a:r>
          </a:p>
          <a:p>
            <a:pPr algn="ctr"/>
            <a:r>
              <a:rPr lang="en-US" altLang="ja-JP" b="1" dirty="0">
                <a:solidFill>
                  <a:schemeClr val="tx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(NH</a:t>
            </a:r>
            <a:r>
              <a:rPr lang="en-US" altLang="ja-JP" b="1" baseline="-25000" dirty="0">
                <a:solidFill>
                  <a:schemeClr val="tx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3</a:t>
            </a:r>
            <a:r>
              <a:rPr lang="en-US" altLang="ja-JP" b="1" dirty="0">
                <a:solidFill>
                  <a:schemeClr val="tx1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kumimoji="1" lang="ja-JP" altLang="en-US" b="1" baseline="-25000" dirty="0">
              <a:solidFill>
                <a:schemeClr val="tx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ECD5460-BFEB-4DD8-BE27-02BEDC5B20AE}"/>
              </a:ext>
            </a:extLst>
          </p:cNvPr>
          <p:cNvCxnSpPr>
            <a:cxnSpLocks/>
          </p:cNvCxnSpPr>
          <p:nvPr/>
        </p:nvCxnSpPr>
        <p:spPr>
          <a:xfrm>
            <a:off x="3201745" y="4463687"/>
            <a:ext cx="0" cy="120930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BA842632-F194-4C5B-A337-68D32AA81793}"/>
              </a:ext>
            </a:extLst>
          </p:cNvPr>
          <p:cNvCxnSpPr>
            <a:cxnSpLocks/>
          </p:cNvCxnSpPr>
          <p:nvPr/>
        </p:nvCxnSpPr>
        <p:spPr>
          <a:xfrm flipV="1">
            <a:off x="2052948" y="5493701"/>
            <a:ext cx="617645" cy="40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C4B55F0C-B766-4715-86C1-11E3653C2272}"/>
              </a:ext>
            </a:extLst>
          </p:cNvPr>
          <p:cNvCxnSpPr>
            <a:cxnSpLocks/>
          </p:cNvCxnSpPr>
          <p:nvPr/>
        </p:nvCxnSpPr>
        <p:spPr>
          <a:xfrm>
            <a:off x="1051170" y="5015343"/>
            <a:ext cx="53536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263976A-03F7-433E-BFB0-5B0717C5FE98}"/>
              </a:ext>
            </a:extLst>
          </p:cNvPr>
          <p:cNvSpPr/>
          <p:nvPr/>
        </p:nvSpPr>
        <p:spPr>
          <a:xfrm>
            <a:off x="1074708" y="5184565"/>
            <a:ext cx="1152525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1C2ACB4-920F-4362-9D31-FE19A172EDB0}"/>
              </a:ext>
            </a:extLst>
          </p:cNvPr>
          <p:cNvSpPr/>
          <p:nvPr/>
        </p:nvSpPr>
        <p:spPr>
          <a:xfrm>
            <a:off x="1196084" y="4463687"/>
            <a:ext cx="1992034" cy="2980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bg1"/>
                </a:solidFill>
                <a:cs typeface="Arial" panose="020B0604020202020204" pitchFamily="34" charset="0"/>
              </a:rPr>
              <a:t>Gasification</a:t>
            </a:r>
            <a:endParaRPr kumimoji="1" lang="en-US" altLang="ja-JP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3AECA3E-7BF0-4A18-BE29-B16D532CDD13}"/>
              </a:ext>
            </a:extLst>
          </p:cNvPr>
          <p:cNvSpPr/>
          <p:nvPr/>
        </p:nvSpPr>
        <p:spPr>
          <a:xfrm>
            <a:off x="3247770" y="4475367"/>
            <a:ext cx="1687313" cy="2712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cs typeface="Arial" panose="020B0604020202020204" pitchFamily="34" charset="0"/>
              </a:rPr>
              <a:t>Catalytic reaction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D42A1CA-3AF5-473A-903C-9B95BC82C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422" y="4120263"/>
            <a:ext cx="1262604" cy="287242"/>
          </a:xfrm>
          <a:prstGeom prst="rect">
            <a:avLst/>
          </a:prstGeom>
        </p:spPr>
      </p:pic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BDD238C-978D-483A-95C1-225C3DE4F654}"/>
              </a:ext>
            </a:extLst>
          </p:cNvPr>
          <p:cNvCxnSpPr>
            <a:cxnSpLocks/>
          </p:cNvCxnSpPr>
          <p:nvPr/>
        </p:nvCxnSpPr>
        <p:spPr>
          <a:xfrm>
            <a:off x="2948813" y="5492991"/>
            <a:ext cx="6125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>
            <a:extLst>
              <a:ext uri="{FF2B5EF4-FFF2-40B4-BE49-F238E27FC236}">
                <a16:creationId xmlns:a16="http://schemas.microsoft.com/office/drawing/2014/main" id="{95E2069C-46B4-4538-A90E-F3B9156DB1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38" y="4615373"/>
            <a:ext cx="970094" cy="692249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21342E0-5202-46D5-9C2C-A7CAE9D0272E}"/>
              </a:ext>
            </a:extLst>
          </p:cNvPr>
          <p:cNvSpPr/>
          <p:nvPr/>
        </p:nvSpPr>
        <p:spPr>
          <a:xfrm>
            <a:off x="197365" y="5282369"/>
            <a:ext cx="972867" cy="2034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  <a:cs typeface="Arial" panose="020B0604020202020204" pitchFamily="34" charset="0"/>
              </a:rPr>
              <a:t>Wood</a:t>
            </a:r>
            <a:r>
              <a:rPr kumimoji="1" lang="ja-JP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kumimoji="1" lang="en-US" altLang="ja-JP" sz="1400" dirty="0">
                <a:solidFill>
                  <a:schemeClr val="bg1"/>
                </a:solidFill>
                <a:cs typeface="Arial" panose="020B0604020202020204" pitchFamily="34" charset="0"/>
              </a:rPr>
              <a:t>chip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7B0EB37-73D9-4026-8079-E75A0D726792}"/>
              </a:ext>
            </a:extLst>
          </p:cNvPr>
          <p:cNvSpPr/>
          <p:nvPr/>
        </p:nvSpPr>
        <p:spPr>
          <a:xfrm>
            <a:off x="562915" y="6207059"/>
            <a:ext cx="3224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339966"/>
                </a:solidFill>
                <a:cs typeface="Arial" panose="020B0604020202020204" pitchFamily="34" charset="0"/>
              </a:rPr>
              <a:t>Ammonia</a:t>
            </a:r>
            <a:r>
              <a:rPr lang="ja-JP" altLang="en-US" sz="2000" b="1" dirty="0">
                <a:solidFill>
                  <a:srgbClr val="339966"/>
                </a:solidFill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339966"/>
                </a:solidFill>
                <a:cs typeface="Arial" panose="020B0604020202020204" pitchFamily="34" charset="0"/>
              </a:rPr>
              <a:t>on</a:t>
            </a:r>
            <a:r>
              <a:rPr lang="ja-JP" altLang="en-US" sz="2000" b="1" dirty="0">
                <a:solidFill>
                  <a:srgbClr val="339966"/>
                </a:solidFill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339966"/>
                </a:solidFill>
                <a:cs typeface="Arial" panose="020B0604020202020204" pitchFamily="34" charset="0"/>
              </a:rPr>
              <a:t>site</a:t>
            </a:r>
            <a:r>
              <a:rPr lang="ja-JP" altLang="en-US" sz="2000" b="1" dirty="0">
                <a:solidFill>
                  <a:srgbClr val="339966"/>
                </a:solidFill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339966"/>
                </a:solidFill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E4F6099-0037-4B6E-B468-6BC67DDFD5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567" y="5661907"/>
            <a:ext cx="863719" cy="752783"/>
          </a:xfrm>
          <a:prstGeom prst="rect">
            <a:avLst/>
          </a:prstGeom>
        </p:spPr>
      </p:pic>
      <p:pic>
        <p:nvPicPr>
          <p:cNvPr id="28" name="グラフィックス 39">
            <a:extLst>
              <a:ext uri="{FF2B5EF4-FFF2-40B4-BE49-F238E27FC236}">
                <a16:creationId xmlns:a16="http://schemas.microsoft.com/office/drawing/2014/main" id="{07A4450E-C127-4213-98F1-A4BC59101F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6693" b="8962"/>
          <a:stretch/>
        </p:blipFill>
        <p:spPr>
          <a:xfrm>
            <a:off x="1756622" y="4084432"/>
            <a:ext cx="933592" cy="42450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6EA5CBA-C56A-4298-BC6A-62F03D5B68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67" y="987521"/>
            <a:ext cx="4259597" cy="2977807"/>
          </a:xfrm>
          <a:prstGeom prst="rect">
            <a:avLst/>
          </a:prstGeom>
        </p:spPr>
      </p:pic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C1723897-9BB1-4FA6-A831-80D595821D0A}"/>
              </a:ext>
            </a:extLst>
          </p:cNvPr>
          <p:cNvSpPr/>
          <p:nvPr/>
        </p:nvSpPr>
        <p:spPr>
          <a:xfrm>
            <a:off x="85695" y="3951460"/>
            <a:ext cx="4933782" cy="2655709"/>
          </a:xfrm>
          <a:prstGeom prst="roundRect">
            <a:avLst/>
          </a:prstGeom>
          <a:noFill/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D561C9EA-E993-4BD4-A62A-8036DCFECEBA}"/>
              </a:ext>
            </a:extLst>
          </p:cNvPr>
          <p:cNvSpPr/>
          <p:nvPr/>
        </p:nvSpPr>
        <p:spPr>
          <a:xfrm>
            <a:off x="142406" y="965618"/>
            <a:ext cx="4792677" cy="294224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6A58C3CE-7E13-4736-AAA1-CB12DC64729E}"/>
              </a:ext>
            </a:extLst>
          </p:cNvPr>
          <p:cNvSpPr/>
          <p:nvPr/>
        </p:nvSpPr>
        <p:spPr>
          <a:xfrm>
            <a:off x="5310433" y="2878002"/>
            <a:ext cx="2156633" cy="443967"/>
          </a:xfrm>
          <a:prstGeom prst="ellipse">
            <a:avLst/>
          </a:prstGeom>
          <a:noFill/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27246B5B-820E-407A-91B6-A544BC2979CD}"/>
              </a:ext>
            </a:extLst>
          </p:cNvPr>
          <p:cNvSpPr/>
          <p:nvPr/>
        </p:nvSpPr>
        <p:spPr>
          <a:xfrm>
            <a:off x="5135837" y="1074493"/>
            <a:ext cx="2331230" cy="174335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5EC28CF5-2F35-4818-9736-8F3CA36601A8}"/>
              </a:ext>
            </a:extLst>
          </p:cNvPr>
          <p:cNvSpPr/>
          <p:nvPr/>
        </p:nvSpPr>
        <p:spPr>
          <a:xfrm>
            <a:off x="2603967" y="5307242"/>
            <a:ext cx="386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>
                <a:ea typeface="Meiryo UI" panose="020B0604030504040204" pitchFamily="50" charset="-128"/>
                <a:cs typeface="Arial" panose="020B0604020202020204" pitchFamily="34" charset="0"/>
              </a:rPr>
              <a:t>N</a:t>
            </a:r>
            <a:r>
              <a:rPr kumimoji="1" lang="en-US" altLang="ja-JP" sz="1600" baseline="-25000" dirty="0">
                <a:ea typeface="Meiryo UI" panose="020B0604030504040204" pitchFamily="50" charset="-128"/>
                <a:cs typeface="Arial" panose="020B0604020202020204" pitchFamily="34" charset="0"/>
              </a:rPr>
              <a:t>2</a:t>
            </a:r>
            <a:endParaRPr kumimoji="1" lang="ja-JP" altLang="en-US" sz="1600" baseline="-25000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BAD4E114-6F1B-415B-A0AD-5A5953864CB1}"/>
              </a:ext>
            </a:extLst>
          </p:cNvPr>
          <p:cNvSpPr/>
          <p:nvPr/>
        </p:nvSpPr>
        <p:spPr>
          <a:xfrm>
            <a:off x="2593547" y="483837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dirty="0">
                <a:ea typeface="Meiryo UI" panose="020B0604030504040204" pitchFamily="50" charset="-128"/>
                <a:cs typeface="Arial" panose="020B0604020202020204" pitchFamily="34" charset="0"/>
              </a:rPr>
              <a:t>H</a:t>
            </a:r>
            <a:r>
              <a:rPr kumimoji="1" lang="en-US" altLang="ja-JP" baseline="-25000" dirty="0">
                <a:ea typeface="Meiryo UI" panose="020B0604030504040204" pitchFamily="50" charset="-128"/>
                <a:cs typeface="Arial" panose="020B0604020202020204" pitchFamily="34" charset="0"/>
              </a:rPr>
              <a:t>2</a:t>
            </a:r>
            <a:endParaRPr kumimoji="1" lang="ja-JP" altLang="en-US" baseline="-25000" dirty="0"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026" name="Picture 2" descr="Ajinomoto Group Long-Term Environmental Vision">
            <a:extLst>
              <a:ext uri="{FF2B5EF4-FFF2-40B4-BE49-F238E27FC236}">
                <a16:creationId xmlns:a16="http://schemas.microsoft.com/office/drawing/2014/main" id="{EFA5DC1E-4714-420F-8D00-20FB8647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330" y="3509828"/>
            <a:ext cx="5388295" cy="33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BE563921-801B-4AC4-9AA5-2E0FF4A4E5E2}"/>
              </a:ext>
            </a:extLst>
          </p:cNvPr>
          <p:cNvSpPr/>
          <p:nvPr/>
        </p:nvSpPr>
        <p:spPr>
          <a:xfrm>
            <a:off x="6059797" y="3509828"/>
            <a:ext cx="538829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u="sng" dirty="0">
                <a:solidFill>
                  <a:srgbClr val="222222"/>
                </a:solidFill>
                <a:latin typeface="Arial" panose="020B0604020202020204" pitchFamily="34" charset="0"/>
              </a:rPr>
              <a:t>Ajinomoto Group’s long-term environmental targets</a:t>
            </a:r>
            <a:endParaRPr lang="ja-JP" altLang="en-US" u="sng" dirty="0"/>
          </a:p>
        </p:txBody>
      </p:sp>
      <p:sp>
        <p:nvSpPr>
          <p:cNvPr id="33" name="二等辺三角形 32">
            <a:extLst>
              <a:ext uri="{FF2B5EF4-FFF2-40B4-BE49-F238E27FC236}">
                <a16:creationId xmlns:a16="http://schemas.microsoft.com/office/drawing/2014/main" id="{46C9857F-46E8-4E33-B5CB-0F526FFC8259}"/>
              </a:ext>
            </a:extLst>
          </p:cNvPr>
          <p:cNvSpPr/>
          <p:nvPr/>
        </p:nvSpPr>
        <p:spPr>
          <a:xfrm rot="2232722">
            <a:off x="4830590" y="3411074"/>
            <a:ext cx="553024" cy="713502"/>
          </a:xfrm>
          <a:prstGeom prst="triangle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二等辺三角形 33">
            <a:extLst>
              <a:ext uri="{FF2B5EF4-FFF2-40B4-BE49-F238E27FC236}">
                <a16:creationId xmlns:a16="http://schemas.microsoft.com/office/drawing/2014/main" id="{61AA3500-9AE9-44E0-A7A0-662CE784B687}"/>
              </a:ext>
            </a:extLst>
          </p:cNvPr>
          <p:cNvSpPr/>
          <p:nvPr/>
        </p:nvSpPr>
        <p:spPr>
          <a:xfrm rot="5400000">
            <a:off x="4633534" y="2047474"/>
            <a:ext cx="835412" cy="218823"/>
          </a:xfrm>
          <a:prstGeom prst="triangle">
            <a:avLst>
              <a:gd name="adj" fmla="val 5179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9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00641" y="4577030"/>
            <a:ext cx="35687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641641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Macintosh PowerPoint</Application>
  <PresentationFormat>Breitbild</PresentationFormat>
  <Paragraphs>66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Meiryo UI</vt:lpstr>
      <vt:lpstr>Arial</vt:lpstr>
      <vt:lpstr>Calibri</vt:lpstr>
      <vt:lpstr>Georgia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Phillips</dc:creator>
  <cp:lastModifiedBy>Christin Boldt</cp:lastModifiedBy>
  <cp:revision>114</cp:revision>
  <cp:lastPrinted>2017-08-08T21:34:39Z</cp:lastPrinted>
  <dcterms:created xsi:type="dcterms:W3CDTF">2017-07-18T17:43:37Z</dcterms:created>
  <dcterms:modified xsi:type="dcterms:W3CDTF">2020-11-12T10:55:21Z</dcterms:modified>
</cp:coreProperties>
</file>